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876" y="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C504-914E-47E0-A426-3399BEA412AE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A422-CA53-4228-BD95-0E67AC86213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ВОЙЛОВА СВЕТЛАНА СЕРГЕЕВНА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3928" y="1484784"/>
            <a:ext cx="4834880" cy="475252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Психосистемолог. Астропсихолог. Универсолог. Тренер по отношениям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Ведущий специалист и преподаватель Института Психосистемологии и универсальных технологий развития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Консультант, ведущая курсов по раскрытию предназначения, </a:t>
            </a:r>
            <a:r>
              <a:rPr lang="ru-RU" b="1" dirty="0">
                <a:solidFill>
                  <a:srgbClr val="002060"/>
                </a:solidFill>
              </a:rPr>
              <a:t>п</a:t>
            </a:r>
            <a:r>
              <a:rPr lang="ru-RU" b="1" dirty="0" smtClean="0">
                <a:solidFill>
                  <a:srgbClr val="002060"/>
                </a:solidFill>
              </a:rPr>
              <a:t>остроению  качественных, глубоких отношений и обучению чтению Знаков Судьбы</a:t>
            </a:r>
          </a:p>
          <a:p>
            <a:endParaRPr lang="ru-RU" dirty="0"/>
          </a:p>
        </p:txBody>
      </p:sp>
      <p:pic>
        <p:nvPicPr>
          <p:cNvPr id="1027" name="Picture 3" descr="C:\Users\Светлана\Pictures\Коллектив\IMG_20221126_002756_816.jpg"/>
          <p:cNvPicPr>
            <a:picLocks noChangeAspect="1" noChangeArrowheads="1"/>
          </p:cNvPicPr>
          <p:nvPr/>
        </p:nvPicPr>
        <p:blipFill>
          <a:blip r:embed="rId2" cstate="print"/>
          <a:srcRect l="18131" t="3801" r="42884" b="61550"/>
          <a:stretch>
            <a:fillRect/>
          </a:stretch>
        </p:blipFill>
        <p:spPr bwMode="auto">
          <a:xfrm>
            <a:off x="395536" y="1340768"/>
            <a:ext cx="3672409" cy="489654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61662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600"/>
              </a:spcAft>
              <a:buNone/>
            </a:pPr>
            <a:r>
              <a:rPr lang="ru-RU" sz="6400" b="1" dirty="0" smtClean="0">
                <a:solidFill>
                  <a:srgbClr val="002060"/>
                </a:solidFill>
              </a:rPr>
              <a:t>Базовое </a:t>
            </a:r>
            <a:r>
              <a:rPr lang="ru-RU" sz="6400" b="1" dirty="0">
                <a:solidFill>
                  <a:srgbClr val="002060"/>
                </a:solidFill>
              </a:rPr>
              <a:t>высшее образование</a:t>
            </a:r>
            <a:r>
              <a:rPr lang="ru-RU" sz="64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1989 –       </a:t>
            </a:r>
            <a:r>
              <a:rPr lang="ru-RU" sz="6400" b="1" dirty="0" smtClean="0">
                <a:solidFill>
                  <a:srgbClr val="002060"/>
                </a:solidFill>
              </a:rPr>
              <a:t>Красноярский государственный педагогический университет</a:t>
            </a:r>
          </a:p>
          <a:p>
            <a:pPr>
              <a:spcAft>
                <a:spcPts val="600"/>
              </a:spcAft>
              <a:buNone/>
            </a:pPr>
            <a:r>
              <a:rPr lang="ru-RU" sz="6400" i="1" dirty="0" smtClean="0">
                <a:solidFill>
                  <a:srgbClr val="002060"/>
                </a:solidFill>
              </a:rPr>
              <a:t> </a:t>
            </a:r>
            <a:r>
              <a:rPr lang="ru-RU" sz="6400" dirty="0" smtClean="0">
                <a:solidFill>
                  <a:srgbClr val="002060"/>
                </a:solidFill>
              </a:rPr>
              <a:t>1994 гг.</a:t>
            </a:r>
            <a:r>
              <a:rPr lang="ru-RU" sz="6400" i="1" dirty="0" smtClean="0">
                <a:solidFill>
                  <a:srgbClr val="002060"/>
                </a:solidFill>
              </a:rPr>
              <a:t>      специальность: </a:t>
            </a:r>
            <a:r>
              <a:rPr lang="ru-RU" sz="6400" dirty="0" smtClean="0">
                <a:solidFill>
                  <a:srgbClr val="002060"/>
                </a:solidFill>
              </a:rPr>
              <a:t>учитель истории и общественных дисциплин</a:t>
            </a:r>
          </a:p>
          <a:p>
            <a:pPr>
              <a:buNone/>
            </a:pPr>
            <a:r>
              <a:rPr lang="ru-RU" sz="6400" dirty="0" smtClean="0">
                <a:solidFill>
                  <a:srgbClr val="002060"/>
                </a:solidFill>
              </a:rPr>
              <a:t>1999 -          </a:t>
            </a:r>
            <a:r>
              <a:rPr lang="ru-RU" sz="6400" b="1" dirty="0" smtClean="0">
                <a:solidFill>
                  <a:srgbClr val="002060"/>
                </a:solidFill>
              </a:rPr>
              <a:t>Университет </a:t>
            </a:r>
            <a:r>
              <a:rPr lang="ru-RU" sz="6400" b="1" dirty="0">
                <a:solidFill>
                  <a:srgbClr val="002060"/>
                </a:solidFill>
              </a:rPr>
              <a:t>Российской академии образования</a:t>
            </a:r>
          </a:p>
          <a:p>
            <a:pPr>
              <a:spcAft>
                <a:spcPts val="1200"/>
              </a:spcAft>
              <a:buNone/>
            </a:pPr>
            <a:r>
              <a:rPr lang="ru-RU" sz="6400" dirty="0" smtClean="0">
                <a:solidFill>
                  <a:srgbClr val="002060"/>
                </a:solidFill>
              </a:rPr>
              <a:t>2002 гг. </a:t>
            </a:r>
            <a:r>
              <a:rPr lang="ru-RU" sz="6400" i="1" dirty="0" smtClean="0">
                <a:solidFill>
                  <a:srgbClr val="002060"/>
                </a:solidFill>
              </a:rPr>
              <a:t>       специальность</a:t>
            </a:r>
            <a:r>
              <a:rPr lang="ru-RU" sz="6400" i="1" dirty="0">
                <a:solidFill>
                  <a:srgbClr val="002060"/>
                </a:solidFill>
              </a:rPr>
              <a:t>: </a:t>
            </a:r>
            <a:r>
              <a:rPr lang="ru-RU" sz="6400" dirty="0">
                <a:solidFill>
                  <a:srgbClr val="002060"/>
                </a:solidFill>
              </a:rPr>
              <a:t>психолог. Преподаватель </a:t>
            </a:r>
            <a:r>
              <a:rPr lang="ru-RU" sz="6400" dirty="0" smtClean="0">
                <a:solidFill>
                  <a:srgbClr val="002060"/>
                </a:solidFill>
              </a:rPr>
              <a:t>психологии</a:t>
            </a:r>
          </a:p>
          <a:p>
            <a:pPr>
              <a:spcAft>
                <a:spcPts val="600"/>
              </a:spcAft>
              <a:buNone/>
            </a:pPr>
            <a:r>
              <a:rPr lang="ru-RU" sz="6400" b="1" dirty="0" smtClean="0">
                <a:solidFill>
                  <a:srgbClr val="002060"/>
                </a:solidFill>
              </a:rPr>
              <a:t>Дополнительное </a:t>
            </a:r>
            <a:r>
              <a:rPr lang="ru-RU" sz="6400" b="1" dirty="0">
                <a:solidFill>
                  <a:srgbClr val="002060"/>
                </a:solidFill>
              </a:rPr>
              <a:t>образование:</a:t>
            </a:r>
            <a:endParaRPr lang="ru-RU" sz="64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6400" b="1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2000г</a:t>
            </a:r>
            <a:r>
              <a:rPr lang="ru-RU" sz="6400" dirty="0">
                <a:solidFill>
                  <a:srgbClr val="002060"/>
                </a:solidFill>
              </a:rPr>
              <a:t>.</a:t>
            </a:r>
            <a:r>
              <a:rPr lang="ru-RU" sz="6400" b="1" dirty="0">
                <a:solidFill>
                  <a:srgbClr val="002060"/>
                </a:solidFill>
              </a:rPr>
              <a:t> -  </a:t>
            </a:r>
            <a:r>
              <a:rPr lang="ru-RU" sz="6400" b="1" dirty="0" smtClean="0">
                <a:solidFill>
                  <a:srgbClr val="002060"/>
                </a:solidFill>
              </a:rPr>
              <a:t>   Международный </a:t>
            </a:r>
            <a:r>
              <a:rPr lang="ru-RU" sz="6400" b="1" dirty="0">
                <a:solidFill>
                  <a:srgbClr val="002060"/>
                </a:solidFill>
              </a:rPr>
              <a:t>институт стратегии развития личности и социума</a:t>
            </a:r>
            <a:r>
              <a:rPr lang="ru-RU" sz="6400" dirty="0">
                <a:solidFill>
                  <a:srgbClr val="002060"/>
                </a:solidFill>
              </a:rPr>
              <a:t>, </a:t>
            </a:r>
          </a:p>
          <a:p>
            <a:pPr>
              <a:spcAft>
                <a:spcPts val="600"/>
              </a:spcAft>
              <a:buNone/>
            </a:pPr>
            <a:r>
              <a:rPr lang="ru-RU" sz="6400" i="1" dirty="0" smtClean="0">
                <a:solidFill>
                  <a:srgbClr val="002060"/>
                </a:solidFill>
              </a:rPr>
              <a:t>                    специализация</a:t>
            </a:r>
            <a:r>
              <a:rPr lang="ru-RU" sz="6400" dirty="0">
                <a:solidFill>
                  <a:srgbClr val="002060"/>
                </a:solidFill>
              </a:rPr>
              <a:t>: социальная психология и </a:t>
            </a:r>
            <a:r>
              <a:rPr lang="ru-RU" sz="6400" dirty="0" err="1">
                <a:solidFill>
                  <a:srgbClr val="002060"/>
                </a:solidFill>
              </a:rPr>
              <a:t>акмеология</a:t>
            </a:r>
            <a:r>
              <a:rPr lang="ru-RU" sz="6400" dirty="0">
                <a:solidFill>
                  <a:srgbClr val="002060"/>
                </a:solidFill>
              </a:rPr>
              <a:t> (143 часа)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2002г</a:t>
            </a:r>
            <a:r>
              <a:rPr lang="ru-RU" sz="6400" dirty="0">
                <a:solidFill>
                  <a:srgbClr val="002060"/>
                </a:solidFill>
              </a:rPr>
              <a:t>. -     </a:t>
            </a:r>
            <a:r>
              <a:rPr lang="ru-RU" sz="6400" b="1" dirty="0" smtClean="0">
                <a:solidFill>
                  <a:srgbClr val="002060"/>
                </a:solidFill>
              </a:rPr>
              <a:t>Красноярский </a:t>
            </a:r>
            <a:r>
              <a:rPr lang="ru-RU" sz="6400" b="1" dirty="0">
                <a:solidFill>
                  <a:srgbClr val="002060"/>
                </a:solidFill>
              </a:rPr>
              <a:t>государственный педагогический университет</a:t>
            </a:r>
          </a:p>
          <a:p>
            <a:pPr>
              <a:spcAft>
                <a:spcPts val="600"/>
              </a:spcAft>
              <a:buNone/>
            </a:pPr>
            <a:r>
              <a:rPr lang="ru-RU" sz="6400" i="1" dirty="0">
                <a:solidFill>
                  <a:srgbClr val="002060"/>
                </a:solidFill>
              </a:rPr>
              <a:t>                    </a:t>
            </a:r>
            <a:r>
              <a:rPr lang="ru-RU" sz="6400" i="1" dirty="0" smtClean="0">
                <a:solidFill>
                  <a:srgbClr val="002060"/>
                </a:solidFill>
              </a:rPr>
              <a:t>спецкурс</a:t>
            </a:r>
            <a:r>
              <a:rPr lang="ru-RU" sz="6400" dirty="0" smtClean="0">
                <a:solidFill>
                  <a:srgbClr val="002060"/>
                </a:solidFill>
              </a:rPr>
              <a:t> </a:t>
            </a:r>
            <a:r>
              <a:rPr lang="ru-RU" sz="6400" dirty="0">
                <a:solidFill>
                  <a:srgbClr val="002060"/>
                </a:solidFill>
              </a:rPr>
              <a:t>«Уровневая подготовка </a:t>
            </a:r>
            <a:r>
              <a:rPr lang="ru-RU" sz="6400" dirty="0" err="1">
                <a:solidFill>
                  <a:srgbClr val="002060"/>
                </a:solidFill>
              </a:rPr>
              <a:t>специалистов-андрогогов</a:t>
            </a:r>
            <a:r>
              <a:rPr lang="ru-RU" sz="6400" dirty="0">
                <a:solidFill>
                  <a:srgbClr val="002060"/>
                </a:solidFill>
              </a:rPr>
              <a:t>» (226 часов) 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2002 </a:t>
            </a:r>
            <a:r>
              <a:rPr lang="ru-RU" sz="6400" dirty="0">
                <a:solidFill>
                  <a:srgbClr val="002060"/>
                </a:solidFill>
              </a:rPr>
              <a:t>–       </a:t>
            </a:r>
            <a:r>
              <a:rPr lang="ru-RU" sz="6400" b="1" dirty="0" smtClean="0">
                <a:solidFill>
                  <a:srgbClr val="002060"/>
                </a:solidFill>
              </a:rPr>
              <a:t>Московский </a:t>
            </a:r>
            <a:r>
              <a:rPr lang="ru-RU" sz="6400" b="1" dirty="0">
                <a:solidFill>
                  <a:srgbClr val="002060"/>
                </a:solidFill>
              </a:rPr>
              <a:t>институт </a:t>
            </a:r>
            <a:r>
              <a:rPr lang="ru-RU" sz="6400" b="1" dirty="0" err="1">
                <a:solidFill>
                  <a:srgbClr val="002060"/>
                </a:solidFill>
              </a:rPr>
              <a:t>Гештальта</a:t>
            </a:r>
            <a:r>
              <a:rPr lang="ru-RU" sz="6400" b="1" dirty="0">
                <a:solidFill>
                  <a:srgbClr val="002060"/>
                </a:solidFill>
              </a:rPr>
              <a:t> и </a:t>
            </a:r>
            <a:r>
              <a:rPr lang="ru-RU" sz="6400" b="1" dirty="0" err="1">
                <a:solidFill>
                  <a:srgbClr val="002060"/>
                </a:solidFill>
              </a:rPr>
              <a:t>Психодрамы</a:t>
            </a:r>
            <a:endParaRPr lang="ru-RU" sz="6400" b="1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  <a:buNone/>
            </a:pPr>
            <a:r>
              <a:rPr lang="ru-RU" sz="6400" dirty="0">
                <a:solidFill>
                  <a:srgbClr val="002060"/>
                </a:solidFill>
              </a:rPr>
              <a:t>2003 г.        </a:t>
            </a:r>
            <a:r>
              <a:rPr lang="ru-RU" sz="6400" i="1" dirty="0" smtClean="0">
                <a:solidFill>
                  <a:srgbClr val="002060"/>
                </a:solidFill>
              </a:rPr>
              <a:t>квалификация</a:t>
            </a:r>
            <a:r>
              <a:rPr lang="ru-RU" sz="6400" dirty="0">
                <a:solidFill>
                  <a:srgbClr val="002060"/>
                </a:solidFill>
              </a:rPr>
              <a:t>: </a:t>
            </a:r>
            <a:r>
              <a:rPr lang="ru-RU" sz="6400" dirty="0" err="1">
                <a:solidFill>
                  <a:srgbClr val="002060"/>
                </a:solidFill>
              </a:rPr>
              <a:t>арт-гештальт</a:t>
            </a:r>
            <a:r>
              <a:rPr lang="ru-RU" sz="6400" dirty="0">
                <a:solidFill>
                  <a:srgbClr val="002060"/>
                </a:solidFill>
              </a:rPr>
              <a:t> терапевт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2004г</a:t>
            </a:r>
            <a:r>
              <a:rPr lang="ru-RU" sz="6400" dirty="0">
                <a:solidFill>
                  <a:srgbClr val="002060"/>
                </a:solidFill>
              </a:rPr>
              <a:t>. </a:t>
            </a:r>
            <a:r>
              <a:rPr lang="ru-RU" sz="6400" b="1" dirty="0">
                <a:solidFill>
                  <a:srgbClr val="002060"/>
                </a:solidFill>
              </a:rPr>
              <a:t>-     </a:t>
            </a:r>
            <a:r>
              <a:rPr lang="ru-RU" sz="6400" b="1" dirty="0" smtClean="0">
                <a:solidFill>
                  <a:srgbClr val="002060"/>
                </a:solidFill>
              </a:rPr>
              <a:t>Университет </a:t>
            </a:r>
            <a:r>
              <a:rPr lang="ru-RU" sz="6400" b="1" dirty="0">
                <a:solidFill>
                  <a:srgbClr val="002060"/>
                </a:solidFill>
              </a:rPr>
              <a:t>управления, межсистемного прогнозирования и </a:t>
            </a:r>
            <a:r>
              <a:rPr lang="ru-RU" sz="6400" b="1" dirty="0" smtClean="0">
                <a:solidFill>
                  <a:srgbClr val="002060"/>
                </a:solidFill>
              </a:rPr>
              <a:t>кардинальной</a:t>
            </a:r>
          </a:p>
          <a:p>
            <a:pPr>
              <a:spcAft>
                <a:spcPts val="600"/>
              </a:spcAft>
              <a:buNone/>
            </a:pPr>
            <a:r>
              <a:rPr lang="ru-RU" sz="6400" dirty="0">
                <a:solidFill>
                  <a:srgbClr val="002060"/>
                </a:solidFill>
              </a:rPr>
              <a:t> </a:t>
            </a:r>
            <a:r>
              <a:rPr lang="ru-RU" sz="6400" dirty="0" smtClean="0">
                <a:solidFill>
                  <a:srgbClr val="002060"/>
                </a:solidFill>
              </a:rPr>
              <a:t>                   психологии</a:t>
            </a:r>
            <a:r>
              <a:rPr lang="ru-RU" sz="6400" dirty="0">
                <a:solidFill>
                  <a:srgbClr val="002060"/>
                </a:solidFill>
              </a:rPr>
              <a:t>; </a:t>
            </a:r>
            <a:r>
              <a:rPr lang="ru-RU" sz="6400" i="1" dirty="0">
                <a:solidFill>
                  <a:srgbClr val="002060"/>
                </a:solidFill>
              </a:rPr>
              <a:t>квалификация: </a:t>
            </a:r>
            <a:r>
              <a:rPr lang="ru-RU" sz="6400" dirty="0">
                <a:solidFill>
                  <a:srgbClr val="002060"/>
                </a:solidFill>
              </a:rPr>
              <a:t>психосистемолог (150 часов)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2007г</a:t>
            </a:r>
            <a:r>
              <a:rPr lang="ru-RU" sz="6400" dirty="0">
                <a:solidFill>
                  <a:srgbClr val="002060"/>
                </a:solidFill>
              </a:rPr>
              <a:t>. -    </a:t>
            </a:r>
            <a:r>
              <a:rPr lang="ru-RU" sz="6400" dirty="0" smtClean="0">
                <a:solidFill>
                  <a:srgbClr val="002060"/>
                </a:solidFill>
              </a:rPr>
              <a:t> </a:t>
            </a:r>
            <a:r>
              <a:rPr lang="ru-RU" sz="6400" b="1" dirty="0" smtClean="0">
                <a:solidFill>
                  <a:srgbClr val="002060"/>
                </a:solidFill>
              </a:rPr>
              <a:t>Институт Психосистемологии. </a:t>
            </a:r>
          </a:p>
          <a:p>
            <a:pPr>
              <a:buNone/>
            </a:pPr>
            <a:r>
              <a:rPr lang="ru-RU" sz="6400" i="1" dirty="0" smtClean="0">
                <a:solidFill>
                  <a:srgbClr val="002060"/>
                </a:solidFill>
              </a:rPr>
              <a:t>                    спецкурс</a:t>
            </a:r>
            <a:r>
              <a:rPr lang="ru-RU" sz="6400" dirty="0" smtClean="0">
                <a:solidFill>
                  <a:srgbClr val="002060"/>
                </a:solidFill>
              </a:rPr>
              <a:t> </a:t>
            </a:r>
            <a:r>
              <a:rPr lang="ru-RU" sz="6400" dirty="0">
                <a:solidFill>
                  <a:srgbClr val="002060"/>
                </a:solidFill>
              </a:rPr>
              <a:t>«Искусство быть вместе: мужчина и женщина» (72ч.)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2008г</a:t>
            </a:r>
            <a:r>
              <a:rPr lang="ru-RU" sz="6400" dirty="0">
                <a:solidFill>
                  <a:srgbClr val="002060"/>
                </a:solidFill>
              </a:rPr>
              <a:t>. -     </a:t>
            </a:r>
            <a:r>
              <a:rPr lang="ru-RU" sz="6400" b="1" dirty="0" smtClean="0">
                <a:solidFill>
                  <a:srgbClr val="002060"/>
                </a:solidFill>
              </a:rPr>
              <a:t>Институт Психосистемологии. </a:t>
            </a:r>
            <a:r>
              <a:rPr lang="ru-RU" sz="6400" i="1" dirty="0" smtClean="0">
                <a:solidFill>
                  <a:srgbClr val="002060"/>
                </a:solidFill>
              </a:rPr>
              <a:t>спецкурс</a:t>
            </a:r>
            <a:r>
              <a:rPr lang="ru-RU" sz="6400" i="1" dirty="0">
                <a:solidFill>
                  <a:srgbClr val="002060"/>
                </a:solidFill>
              </a:rPr>
              <a:t>: </a:t>
            </a:r>
            <a:r>
              <a:rPr lang="ru-RU" sz="6400" dirty="0">
                <a:solidFill>
                  <a:srgbClr val="002060"/>
                </a:solidFill>
              </a:rPr>
              <a:t>«Искусство быть вместе: родители и дети» (72ч.)</a:t>
            </a: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 </a:t>
            </a:r>
            <a:r>
              <a:rPr lang="ru-RU" sz="6400" dirty="0" smtClean="0">
                <a:solidFill>
                  <a:srgbClr val="002060"/>
                </a:solidFill>
              </a:rPr>
              <a:t>2010г</a:t>
            </a:r>
            <a:r>
              <a:rPr lang="ru-RU" sz="6400" dirty="0">
                <a:solidFill>
                  <a:srgbClr val="002060"/>
                </a:solidFill>
              </a:rPr>
              <a:t>. -     </a:t>
            </a:r>
            <a:r>
              <a:rPr lang="ru-RU" sz="6400" b="1" dirty="0" smtClean="0">
                <a:solidFill>
                  <a:srgbClr val="002060"/>
                </a:solidFill>
              </a:rPr>
              <a:t>Институт </a:t>
            </a:r>
            <a:r>
              <a:rPr lang="ru-RU" sz="6400" b="1" dirty="0">
                <a:solidFill>
                  <a:srgbClr val="002060"/>
                </a:solidFill>
              </a:rPr>
              <a:t>Психосистемологии и универсальных технологий развития</a:t>
            </a:r>
          </a:p>
          <a:p>
            <a:pPr>
              <a:buNone/>
            </a:pPr>
            <a:r>
              <a:rPr lang="ru-RU" sz="6400" i="1" dirty="0" smtClean="0">
                <a:solidFill>
                  <a:srgbClr val="002060"/>
                </a:solidFill>
              </a:rPr>
              <a:t>                    переподготовка </a:t>
            </a:r>
            <a:r>
              <a:rPr lang="ru-RU" sz="6400" i="1" dirty="0">
                <a:solidFill>
                  <a:srgbClr val="002060"/>
                </a:solidFill>
              </a:rPr>
              <a:t>специалистов в области </a:t>
            </a:r>
            <a:r>
              <a:rPr lang="ru-RU" sz="6400" i="1" dirty="0" err="1">
                <a:solidFill>
                  <a:srgbClr val="002060"/>
                </a:solidFill>
              </a:rPr>
              <a:t>психосистемологии</a:t>
            </a:r>
            <a:r>
              <a:rPr lang="ru-RU" sz="6400" i="1" dirty="0">
                <a:solidFill>
                  <a:srgbClr val="002060"/>
                </a:solidFill>
              </a:rPr>
              <a:t> по теме</a:t>
            </a:r>
            <a:r>
              <a:rPr lang="ru-RU" sz="6400" dirty="0">
                <a:solidFill>
                  <a:srgbClr val="002060"/>
                </a:solidFill>
              </a:rPr>
              <a:t>: </a:t>
            </a:r>
            <a:endParaRPr lang="ru-RU" sz="64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6400" dirty="0">
                <a:solidFill>
                  <a:srgbClr val="002060"/>
                </a:solidFill>
              </a:rPr>
              <a:t> </a:t>
            </a:r>
            <a:r>
              <a:rPr lang="ru-RU" sz="6400" dirty="0" smtClean="0">
                <a:solidFill>
                  <a:srgbClr val="002060"/>
                </a:solidFill>
              </a:rPr>
              <a:t>                   «</a:t>
            </a:r>
            <a:r>
              <a:rPr lang="ru-RU" sz="6400" dirty="0">
                <a:solidFill>
                  <a:srgbClr val="002060"/>
                </a:solidFill>
              </a:rPr>
              <a:t>Предназначение  человека в семье, коллективе, обществе»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Консультант со стажем </a:t>
            </a:r>
            <a:r>
              <a:rPr lang="ru-RU" b="1" dirty="0">
                <a:solidFill>
                  <a:srgbClr val="002060"/>
                </a:solidFill>
              </a:rPr>
              <a:t>20 </a:t>
            </a:r>
            <a:r>
              <a:rPr lang="ru-RU" b="1" dirty="0" smtClean="0">
                <a:solidFill>
                  <a:srgbClr val="002060"/>
                </a:solidFill>
              </a:rPr>
              <a:t>лет.  Консультирую </a:t>
            </a:r>
            <a:r>
              <a:rPr lang="ru-RU" b="1" dirty="0">
                <a:solidFill>
                  <a:srgbClr val="002060"/>
                </a:solidFill>
              </a:rPr>
              <a:t>по отношениям, </a:t>
            </a:r>
            <a:r>
              <a:rPr lang="ru-RU" b="1" dirty="0" smtClean="0">
                <a:solidFill>
                  <a:srgbClr val="002060"/>
                </a:solidFill>
              </a:rPr>
              <a:t>раскрытию </a:t>
            </a:r>
            <a:r>
              <a:rPr lang="ru-RU" b="1" dirty="0">
                <a:solidFill>
                  <a:srgbClr val="002060"/>
                </a:solidFill>
              </a:rPr>
              <a:t>потенциала развития, </a:t>
            </a:r>
            <a:r>
              <a:rPr lang="ru-RU" b="1" dirty="0" smtClean="0">
                <a:solidFill>
                  <a:srgbClr val="002060"/>
                </a:solidFill>
              </a:rPr>
              <a:t>формированию </a:t>
            </a:r>
            <a:r>
              <a:rPr lang="ru-RU" b="1" dirty="0">
                <a:solidFill>
                  <a:srgbClr val="002060"/>
                </a:solidFill>
              </a:rPr>
              <a:t>уверенности и </a:t>
            </a:r>
            <a:r>
              <a:rPr lang="ru-RU" b="1" dirty="0" err="1">
                <a:solidFill>
                  <a:srgbClr val="002060"/>
                </a:solidFill>
              </a:rPr>
              <a:t>целеориентированности</a:t>
            </a:r>
            <a:r>
              <a:rPr lang="ru-RU" b="1" dirty="0">
                <a:solidFill>
                  <a:srgbClr val="002060"/>
                </a:solidFill>
              </a:rPr>
              <a:t>  через инструменты </a:t>
            </a:r>
            <a:r>
              <a:rPr lang="ru-RU" b="1" dirty="0" err="1" smtClean="0">
                <a:solidFill>
                  <a:srgbClr val="002060"/>
                </a:solidFill>
              </a:rPr>
              <a:t>психосистемологии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астропсихологии</a:t>
            </a:r>
            <a:r>
              <a:rPr lang="ru-RU" b="1" dirty="0" smtClean="0">
                <a:solidFill>
                  <a:srgbClr val="002060"/>
                </a:solidFill>
              </a:rPr>
              <a:t>, нумерологии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разработчик </a:t>
            </a:r>
            <a:r>
              <a:rPr lang="ru-RU" b="1" dirty="0">
                <a:solidFill>
                  <a:srgbClr val="002060"/>
                </a:solidFill>
              </a:rPr>
              <a:t>авторских курсов: «Реверс судьбы. Исследование Родового древа», «</a:t>
            </a:r>
            <a:r>
              <a:rPr lang="ru-RU" b="1" dirty="0" err="1">
                <a:solidFill>
                  <a:srgbClr val="002060"/>
                </a:solidFill>
              </a:rPr>
              <a:t>Астропсихология</a:t>
            </a:r>
            <a:r>
              <a:rPr lang="ru-RU" b="1" dirty="0">
                <a:solidFill>
                  <a:srgbClr val="002060"/>
                </a:solidFill>
              </a:rPr>
              <a:t>. 7 шагов навстречу друг другу», «Знаки Судьбы</a:t>
            </a:r>
            <a:r>
              <a:rPr lang="ru-RU" b="1" dirty="0" smtClean="0">
                <a:solidFill>
                  <a:srgbClr val="002060"/>
                </a:solidFill>
              </a:rPr>
              <a:t>», «</a:t>
            </a:r>
            <a:r>
              <a:rPr lang="ru-RU" b="1" dirty="0">
                <a:solidFill>
                  <a:srgbClr val="002060"/>
                </a:solidFill>
              </a:rPr>
              <a:t>12 волшебных дней до и после НГ», «12 волшебных дней до и после ДР»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преподаватель в системе непрерывного образования Международной Научной Школы Универсологии.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Ведущий </a:t>
            </a:r>
            <a:r>
              <a:rPr lang="ru-RU" b="1" dirty="0">
                <a:solidFill>
                  <a:srgbClr val="002060"/>
                </a:solidFill>
              </a:rPr>
              <a:t>специалист Центра Универсологии </a:t>
            </a:r>
            <a:r>
              <a:rPr lang="ru-RU" b="1" dirty="0" smtClean="0">
                <a:solidFill>
                  <a:srgbClr val="002060"/>
                </a:solidFill>
              </a:rPr>
              <a:t>«Притяжение» в </a:t>
            </a:r>
            <a:r>
              <a:rPr lang="ru-RU" b="1" dirty="0" err="1" smtClean="0">
                <a:solidFill>
                  <a:srgbClr val="002060"/>
                </a:solidFill>
              </a:rPr>
              <a:t>Красноярск.е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организатор </a:t>
            </a:r>
            <a:r>
              <a:rPr lang="ru-RU" b="1" dirty="0">
                <a:solidFill>
                  <a:srgbClr val="002060"/>
                </a:solidFill>
              </a:rPr>
              <a:t>и ведущий </a:t>
            </a:r>
            <a:r>
              <a:rPr lang="ru-RU" b="1" dirty="0" smtClean="0">
                <a:solidFill>
                  <a:srgbClr val="002060"/>
                </a:solidFill>
              </a:rPr>
              <a:t>тематических заездов </a:t>
            </a:r>
            <a:r>
              <a:rPr lang="ru-RU" b="1" dirty="0">
                <a:solidFill>
                  <a:srgbClr val="002060"/>
                </a:solidFill>
              </a:rPr>
              <a:t>по </a:t>
            </a:r>
            <a:r>
              <a:rPr lang="ru-RU" b="1" dirty="0" err="1">
                <a:solidFill>
                  <a:srgbClr val="002060"/>
                </a:solidFill>
              </a:rPr>
              <a:t>РОДу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 Центре «Обитель Путника» (Горный Алтай)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разработчик системы дистанционного обучения «</a:t>
            </a:r>
            <a:r>
              <a:rPr lang="ru-RU" b="1" dirty="0" err="1" smtClean="0">
                <a:solidFill>
                  <a:srgbClr val="002060"/>
                </a:solidFill>
              </a:rPr>
              <a:t>Психосистеммная</a:t>
            </a:r>
            <a:r>
              <a:rPr lang="ru-RU" b="1" dirty="0" smtClean="0">
                <a:solidFill>
                  <a:srgbClr val="002060"/>
                </a:solidFill>
              </a:rPr>
              <a:t> диагностика»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157</Words>
  <Application>Microsoft Office PowerPoint</Application>
  <PresentationFormat>Экран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ВОЙЛОВА СВЕТЛАНА СЕРГЕЕВНА</vt:lpstr>
      <vt:lpstr>ОБРАЗОВАНИЕ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Светлана</cp:lastModifiedBy>
  <cp:revision>6</cp:revision>
  <dcterms:created xsi:type="dcterms:W3CDTF">2023-05-26T08:29:39Z</dcterms:created>
  <dcterms:modified xsi:type="dcterms:W3CDTF">2023-05-26T09:28:41Z</dcterms:modified>
</cp:coreProperties>
</file>