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327" r:id="rId2"/>
    <p:sldId id="328" r:id="rId3"/>
    <p:sldId id="326" r:id="rId4"/>
    <p:sldId id="379" r:id="rId5"/>
    <p:sldId id="342" r:id="rId6"/>
    <p:sldId id="307" r:id="rId7"/>
    <p:sldId id="382" r:id="rId8"/>
    <p:sldId id="311" r:id="rId9"/>
    <p:sldId id="376" r:id="rId10"/>
    <p:sldId id="267" r:id="rId11"/>
    <p:sldId id="277" r:id="rId12"/>
    <p:sldId id="262" r:id="rId13"/>
    <p:sldId id="271" r:id="rId14"/>
    <p:sldId id="272" r:id="rId15"/>
    <p:sldId id="374" r:id="rId16"/>
    <p:sldId id="358" r:id="rId17"/>
    <p:sldId id="363" r:id="rId18"/>
    <p:sldId id="367" r:id="rId19"/>
    <p:sldId id="355" r:id="rId20"/>
    <p:sldId id="368" r:id="rId21"/>
    <p:sldId id="359" r:id="rId22"/>
    <p:sldId id="360" r:id="rId23"/>
    <p:sldId id="361" r:id="rId24"/>
    <p:sldId id="378" r:id="rId25"/>
    <p:sldId id="377" r:id="rId26"/>
    <p:sldId id="283" r:id="rId27"/>
    <p:sldId id="261" r:id="rId28"/>
    <p:sldId id="260" r:id="rId29"/>
    <p:sldId id="279" r:id="rId30"/>
    <p:sldId id="280" r:id="rId31"/>
    <p:sldId id="282" r:id="rId32"/>
    <p:sldId id="375" r:id="rId33"/>
    <p:sldId id="281" r:id="rId34"/>
    <p:sldId id="381" r:id="rId35"/>
    <p:sldId id="345" r:id="rId36"/>
    <p:sldId id="302" r:id="rId37"/>
    <p:sldId id="315" r:id="rId38"/>
    <p:sldId id="373" r:id="rId39"/>
    <p:sldId id="343" r:id="rId40"/>
    <p:sldId id="337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1" autoAdjust="0"/>
    <p:restoredTop sz="94150" autoAdjust="0"/>
  </p:normalViewPr>
  <p:slideViewPr>
    <p:cSldViewPr>
      <p:cViewPr varScale="1">
        <p:scale>
          <a:sx n="85" d="100"/>
          <a:sy n="85" d="100"/>
        </p:scale>
        <p:origin x="8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E4E3A-1528-429A-8F01-7855BC4AF185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153BE-582C-42C9-9539-2D42A1C98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84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153BE-582C-42C9-9539-2D42A1C9833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980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153BE-582C-42C9-9539-2D42A1C9833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5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153BE-582C-42C9-9539-2D42A1C9833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254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153BE-582C-42C9-9539-2D42A1C98336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81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93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063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1295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855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1972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272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00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5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89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30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06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41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7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330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4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405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1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/>
          <p:nvPr/>
        </p:nvPicPr>
        <p:blipFill rotWithShape="1">
          <a:blip r:embed="rId2" cstate="print"/>
          <a:srcRect b="12010"/>
          <a:stretch/>
        </p:blipFill>
        <p:spPr bwMode="auto">
          <a:xfrm>
            <a:off x="142820" y="1209580"/>
            <a:ext cx="9144000" cy="446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734601" y="111840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Крылья  Рода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20" y="692696"/>
            <a:ext cx="10693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«Добрая слава отца 40 лет сыну служит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»(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пословица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indent="450215">
              <a:spcAft>
                <a:spcPts val="0"/>
              </a:spcAft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142819" y="5298427"/>
            <a:ext cx="914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Без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взаимодействия с Родом невозможно духовное развитие.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Во все времена проводились ритуалы почитания предков.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0215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28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0297" y="75077"/>
            <a:ext cx="3707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РОД?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24 февраля — Практикум &amp;quot;Сила рода. Семь поколений&amp;quot;. Плетение родового древа.  Новости. Самопознание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20360"/>
            <a:ext cx="5599559" cy="43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56176" y="2348880"/>
            <a:ext cx="2790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  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родство 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 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родословная  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</a:t>
            </a:r>
            <a:endParaRPr lang="ru-RU" sz="3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5" y="882275"/>
            <a:ext cx="83608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люди, которые считают себя </a:t>
            </a:r>
            <a:endParaRPr 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потомками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предка.</a:t>
            </a:r>
          </a:p>
        </p:txBody>
      </p:sp>
    </p:spTree>
    <p:extLst>
      <p:ext uri="{BB962C8B-B14F-4D97-AF65-F5344CB8AC3E}">
        <p14:creationId xmlns:p14="http://schemas.microsoft.com/office/powerpoint/2010/main" val="392864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047" y="116632"/>
            <a:ext cx="78573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именно в наше время </a:t>
            </a:r>
          </a:p>
          <a:p>
            <a:pPr algn="ctr"/>
            <a:r>
              <a:rPr lang="ru-RU" sz="3600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восстанавливать знания </a:t>
            </a:r>
          </a:p>
          <a:p>
            <a:pPr algn="ctr"/>
            <a:r>
              <a:rPr lang="ru-RU" sz="3600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своём  РОДЕ?</a:t>
            </a:r>
            <a:endParaRPr lang="ru-RU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46" y="1777986"/>
            <a:ext cx="9144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СЕМЬИ – КРИЗИС РОДА -  КРИЗИС НАРОДА – КРИЗИС ЧЕЛОВЕЧЕСТВА</a:t>
            </a:r>
          </a:p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восстановить ТРИ ДРЕВА:</a:t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ФАМИЛЬНОЕ – РОДОВОЕ – НАРОДНОЕ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7" y="3116814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Сегодня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поколений оторваны от своих корней, забыли предков, потеряли родовые знания, культурные и нравственные ценности. </a:t>
            </a: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Люди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знают свое предназначение,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понимают своё место и роль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роду, не знают будущего, не видят перспектив 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Роду, не поддерживают отношения с родственниками. </a:t>
            </a: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умеют обмениваться предназначениями. </a:t>
            </a: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умеют 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 талант, данный при рождении в фамильном древе.</a:t>
            </a: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семьях нет глубоких, постоянных, согласованных отношений. </a:t>
            </a:r>
          </a:p>
        </p:txBody>
      </p:sp>
    </p:spTree>
    <p:extLst>
      <p:ext uri="{BB962C8B-B14F-4D97-AF65-F5344CB8AC3E}">
        <p14:creationId xmlns:p14="http://schemas.microsoft.com/office/powerpoint/2010/main" val="281817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5220" y="1849141"/>
            <a:ext cx="5517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родословия: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239282"/>
            <a:ext cx="8905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Физическое выживание...   Во все времена – ритуалы почитания предков…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08285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Благодарность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родоначальнику за свою жизнь, за те качества характера, которые и сегодня помогают добиваться успеха.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272" y="193644"/>
            <a:ext cx="867747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Генеалогия</a:t>
            </a:r>
            <a:r>
              <a:rPr lang="ru-RU" sz="3200" b="1" i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вспомогательная историческая дисциплина, занимающаяся изучением истории родов, происхождения отдельных лиц, установлением родственных связей, составлением родословий.</a:t>
            </a:r>
            <a:endParaRPr lang="ru-RU" sz="24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548310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Через систематизацию семейной информации, через обобщение  родового опыта  появляется возможность  получить 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потомственное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знание:  обнаруживается  сходство в поступках  не только детей, но и внуков, и правнуков.  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198" y="3859550"/>
            <a:ext cx="85872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открытие  семейных ресурсов  происходит  осознание  силы и слабости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рода, понять свое предназначение, при необходимости изменить семейную программу.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54344" y="4921363"/>
            <a:ext cx="85507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Сохраняется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 семьи,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укрепляются 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родственные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39623" y="0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</a:p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мужчины и женщины перед </a:t>
            </a: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одом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79733" y="1651718"/>
            <a:ext cx="526426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Наступила новая Эпоха. Пришло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восстановить  родовые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корни, связь поколений,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свою значимость   в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Рода и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народа. </a:t>
            </a:r>
          </a:p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из нас есть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своё 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ПРЕДНАЗНАЧЕНИЕ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999" y="4057233"/>
            <a:ext cx="856050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МУЖЧИНА –  Вертикаль (стрела, меч)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Ось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Духа.  Цель.  Программа.  Однако успешность мужчины – от мудрости женщины.</a:t>
            </a:r>
          </a:p>
          <a:p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ЖЕНЩИНА – Горизонталь.  Пространство. Отношения…  </a:t>
            </a:r>
            <a:r>
              <a:rPr lang="ru-RU" sz="2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ответственность – именно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Она   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помочь улучшить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родовом древе.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 более ответственна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воспитание потомков, за правильное отношение к предкам, к своим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родителям…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Практика &amp;quot;Плетение родового древа &amp;quot;Родорад&amp;quot;. Вхождение в родовой поток  (Москва). Самопознание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4114"/>
            <a:ext cx="3593976" cy="336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1" y="3734323"/>
            <a:ext cx="8378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оно тесно вплетается в судьбу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Рода.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СОЮЗ, А НЕ БРАК. 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714" y="111863"/>
            <a:ext cx="4434286" cy="33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76056" y="139159"/>
            <a:ext cx="35577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Родовое  древо </a:t>
            </a:r>
          </a:p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женских руках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1354083"/>
            <a:ext cx="4355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Осознание 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женщиной своей роли и значимости в Роду поможет развивать Род и укреплять его. 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Женщина 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энергии Рода усилиться.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9532" y="3662407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Благодаря Женщине  люди в роду раскроют и приумножат таланты, данные от рождения, привнесут новые умения и возродят утерянные или забытые, будут выполнять своё предназначение и решать задачи, доставшиеся от предыдущих поколений, искоренят недостатки и победят слабости, совершат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благие 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поступки ради жизни других людей.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 </a:t>
            </a:r>
            <a:r>
              <a:rPr lang="ru-RU" sz="24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объединится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начнет развиваться и обретет свою силу для развития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4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НАРОДА. </a:t>
            </a:r>
            <a:endParaRPr lang="ru-RU" sz="2400" b="1" i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семейным и родовым традициям  воспитываются </a:t>
            </a:r>
          </a:p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человеческие качества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492896"/>
            <a:ext cx="453650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</a:t>
            </a:r>
            <a:b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b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</a:t>
            </a:r>
            <a:b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Отзывчивость</a:t>
            </a:r>
          </a:p>
          <a:p>
            <a:pPr algn="ctr"/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</a:t>
            </a:r>
            <a:br>
              <a:rPr lang="ru-RU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Взаимовыручка</a:t>
            </a:r>
            <a:br>
              <a:rPr lang="ru-RU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pic>
        <p:nvPicPr>
          <p:cNvPr id="8" name="Picture 4" descr="Наши семейные традиции». Творческая работа в начальной школе. Воспитателям  детских садов, школьным учителям и педагогам - Маам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163775" cy="3122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0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758" t="40550" r="26169" b="9051"/>
          <a:stretch/>
        </p:blipFill>
        <p:spPr>
          <a:xfrm>
            <a:off x="78594" y="3427172"/>
            <a:ext cx="2701225" cy="3241470"/>
          </a:xfrm>
          <a:prstGeom prst="rect">
            <a:avLst/>
          </a:prstGeom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456" t="55695" r="44452" b="5167"/>
          <a:stretch/>
        </p:blipFill>
        <p:spPr>
          <a:xfrm rot="16200000">
            <a:off x="6028325" y="460506"/>
            <a:ext cx="3280036" cy="2592288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11876" t="16558" r="76159" b="71461"/>
          <a:stretch/>
        </p:blipFill>
        <p:spPr>
          <a:xfrm rot="16200000">
            <a:off x="5973602" y="3914296"/>
            <a:ext cx="3188813" cy="2391617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/>
          <a:srcRect l="37003" t="6174" r="48041" b="70663"/>
          <a:stretch/>
        </p:blipFill>
        <p:spPr>
          <a:xfrm rot="16200000">
            <a:off x="3049121" y="3358242"/>
            <a:ext cx="2978348" cy="3454883"/>
          </a:xfrm>
          <a:prstGeom prst="rect">
            <a:avLst/>
          </a:prstGeom>
        </p:spPr>
      </p:pic>
      <p:pic>
        <p:nvPicPr>
          <p:cNvPr id="8" name="Picture 2" descr="ШУВАЛОВЫ • Большая российская энциклопедия - электронная верс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5" y="122527"/>
            <a:ext cx="2749796" cy="316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4280" y="332655"/>
            <a:ext cx="172972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РЫЖАКОВА 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Герб семьи, Рода, Народа.</a:t>
            </a:r>
          </a:p>
        </p:txBody>
      </p:sp>
      <p:pic>
        <p:nvPicPr>
          <p:cNvPr id="10" name="Picture 11" descr="C:\Users\Надежда\Desktop\IMG-20200217-WA00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8" t="21216" r="8844" b="36144"/>
          <a:stretch/>
        </p:blipFill>
        <p:spPr bwMode="auto">
          <a:xfrm>
            <a:off x="4283968" y="548680"/>
            <a:ext cx="1686919" cy="19787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649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866" y="56891"/>
            <a:ext cx="178932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и ЕКАТЕРИНА  ПИНАЕВЫ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ОЛЬГА КУЛАКОВА, </a:t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ВИТАЛИЙ И ДАНИЛА ТЫЛИБЦЕВЫ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Летопись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рода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Picture 2" descr="https://sun9-53.userapi.com/impg/5WFLO2BaY2XYEvS-gTzl36cPOHReCmS9SvoffQ/WHW0s4jPeGQ.jpg?size=1920x1440&amp;quality=96&amp;sign=b3605deae9b4b91d055eb6b47bfd838e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596" y="440568"/>
            <a:ext cx="3191063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un9-88.userapi.com/impg/oq26xA6jY2IUUS3kHd2rwqrk0ElJI29lZ7kmSQ/rJvWAwxDsKg.jpg?size=1367x1920&amp;quality=96&amp;sign=ba97dbeff8e749cbe08b6951e1679920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66" y="3272515"/>
            <a:ext cx="2444504" cy="343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sun9-64.userapi.com/impg/wIRzueed2rq11Ki1eYO-tduCOTEsMF95BcZZfA/uoUX4gw_FyA.jpg?size=1614x1920&amp;quality=96&amp;sign=53ed5c00f13ed03352e5fb74b05a881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31" y="3272515"/>
            <a:ext cx="2886196" cy="343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un9-83.userapi.com/impg/0XqKnbYTVRdZIUJiab1WIy20HvlxVtabVWQL5A/3IT_plrZTmc.jpg?size=1440x1920&amp;quality=96&amp;sign=92d6498b91e41f69b03067f57f25018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2887359" cy="384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sun9-3.userapi.com/impg/cYSGaHcIF0lZFr70LUM4FGglGZdxcV91pVsfGg/zSDSmrNHk2E.jpg?size=1920x1440&amp;quality=96&amp;sign=901effa410d85d8a7f5f33c20238c394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557" y="4616106"/>
            <a:ext cx="2827946" cy="212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038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un9-71.userapi.com/impg/dyfmOQoAxrsYOVQaaCe-ao4qQWFmr_aNM1vrxQ/7n1FaHoZsIQ.jpg?size=1440x1920&amp;quality=96&amp;sign=703191388b482345d01cdaba5624f1d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5160459" cy="575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32.userapi.com/impg/xXgzrFsN5Ftle2OaOE-umgI6NGrB_InQEo03FQ/iVi8xsUfPCQ.jpg?size=1440x1920&amp;quality=96&amp;sign=efcd729dd8ce46c24d0f0e7718938e43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271" y="133468"/>
            <a:ext cx="3154518" cy="420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un9-73.userapi.com/impg/Xs2FiQZ2phYZOCnSF9bKWpL2Fpsdnj06tgFX-A/UBxYc37s4gU.jpg?size=1920x1440&amp;quality=96&amp;sign=1cbb0b2c9ddcba1d025df1ac95fef861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790" y="4512280"/>
            <a:ext cx="3045406" cy="228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207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476672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 КИСЕЛЁВА</a:t>
            </a:r>
          </a:p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Родовой архив духа времени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талантов</a:t>
            </a:r>
          </a:p>
        </p:txBody>
      </p:sp>
      <p:pic>
        <p:nvPicPr>
          <p:cNvPr id="7" name="Picture 3" descr="C:\Users\Надежда\Desktop\2020-04-29_1345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9" r="17382" b="13119"/>
          <a:stretch/>
        </p:blipFill>
        <p:spPr bwMode="auto">
          <a:xfrm>
            <a:off x="107504" y="116633"/>
            <a:ext cx="1368152" cy="18722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600" t="8793" r="41201"/>
          <a:stretch/>
        </p:blipFill>
        <p:spPr>
          <a:xfrm>
            <a:off x="6103205" y="83650"/>
            <a:ext cx="2898333" cy="6625344"/>
          </a:xfrm>
          <a:prstGeom prst="rect">
            <a:avLst/>
          </a:prstGeom>
        </p:spPr>
      </p:pic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-1702" t="22978" r="1702" b="12378"/>
          <a:stretch/>
        </p:blipFill>
        <p:spPr>
          <a:xfrm>
            <a:off x="323528" y="1976590"/>
            <a:ext cx="5335836" cy="459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1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Что дает человеку семья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7" t="39374" r="26764" b="16526"/>
          <a:stretch/>
        </p:blipFill>
        <p:spPr bwMode="auto">
          <a:xfrm>
            <a:off x="-93055" y="497442"/>
            <a:ext cx="2554472" cy="29802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99849" y="212695"/>
            <a:ext cx="48245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развитие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ребёнка?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Рекомендации родителям в случае, когда подросток примкнул к какой-либо  субкультуре – СТИСП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8" t="25755" r="18558" b="32529"/>
          <a:stretch/>
        </p:blipFill>
        <p:spPr bwMode="auto">
          <a:xfrm>
            <a:off x="3927127" y="1371867"/>
            <a:ext cx="4007374" cy="1661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7698" y="2183220"/>
            <a:ext cx="1336702" cy="10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57% 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9610" y="2922896"/>
            <a:ext cx="3048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Социум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2" name="Picture 4" descr="Мастерская - Чувственный практикум &amp;quot;Богатство Рода — Дети&amp;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3" r="24609"/>
          <a:stretch/>
        </p:blipFill>
        <p:spPr bwMode="auto">
          <a:xfrm>
            <a:off x="34900" y="3524914"/>
            <a:ext cx="2448272" cy="30510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267745" y="3630709"/>
            <a:ext cx="11190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</a:t>
            </a:r>
          </a:p>
          <a:p>
            <a:pPr algn="ctr"/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Гены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4" name="Picture 8" descr="Подростки на школе стоковое фото. изображение насчитывающей этническо -  12036774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30"/>
          <a:stretch/>
        </p:blipFill>
        <p:spPr bwMode="auto">
          <a:xfrm>
            <a:off x="4144465" y="3500843"/>
            <a:ext cx="4007374" cy="1959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83967" y="5460019"/>
            <a:ext cx="41742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3%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</a:p>
          <a:p>
            <a:pPr algn="ctr"/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49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80728"/>
            <a:ext cx="3563888" cy="4751851"/>
          </a:xfrm>
          <a:prstGeom prst="rect">
            <a:avLst/>
          </a:prstGeom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98" t="15845" r="-1598" b="8099"/>
          <a:stretch/>
        </p:blipFill>
        <p:spPr>
          <a:xfrm>
            <a:off x="3851920" y="764365"/>
            <a:ext cx="511256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7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84784"/>
            <a:ext cx="3672408" cy="4896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3339" b="3297"/>
          <a:stretch/>
        </p:blipFill>
        <p:spPr>
          <a:xfrm>
            <a:off x="251520" y="332656"/>
            <a:ext cx="4388158" cy="487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42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1945" b="15011"/>
          <a:stretch/>
        </p:blipFill>
        <p:spPr>
          <a:xfrm>
            <a:off x="251520" y="1684482"/>
            <a:ext cx="4032448" cy="33896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32656"/>
            <a:ext cx="4569972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04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5000" b="5434"/>
          <a:stretch/>
        </p:blipFill>
        <p:spPr>
          <a:xfrm>
            <a:off x="1043608" y="0"/>
            <a:ext cx="7200800" cy="667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21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un9-21.userapi.com/impg/R5zZCcUD9gdJ8exBHLjJNoEaVBR6liykhn3oVw/4At5O8Y8McE.jpg?size=810x1080&amp;quality=96&amp;sign=f5e17daef9bbfbf26172ce938709ac22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t="14167" b="13733"/>
          <a:stretch/>
        </p:blipFill>
        <p:spPr bwMode="auto">
          <a:xfrm>
            <a:off x="899592" y="0"/>
            <a:ext cx="7271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044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2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11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sun9-10.userapi.com/impg/hiu4lEfIbGf6NDvMmwcaEJZenRpAjtJpLmovbQ/skQ6WEYKpuY.jpg?size=1600x920&amp;quality=96&amp;sign=67c19e5897748508b026123595fbb546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7" t="6969" r="35432" b="16182"/>
          <a:stretch/>
        </p:blipFill>
        <p:spPr bwMode="auto">
          <a:xfrm>
            <a:off x="0" y="0"/>
            <a:ext cx="9178415" cy="696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8104" y="0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ТИТОВА  </a:t>
            </a:r>
          </a:p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Родовое Древо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sun9-24.userapi.com/impg/i0xd0wZVKAyVJ8QJoZFCfrWmNK6xNTKzKnDh2w/W3g4fe8BKoY.jpg?size=810x1080&amp;quality=96&amp;sign=7af2e28603c474788e71fcbb5f8ab699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5" t="16916" r="53652" b="58526"/>
          <a:stretch/>
        </p:blipFill>
        <p:spPr bwMode="auto">
          <a:xfrm rot="725027">
            <a:off x="7599050" y="-59376"/>
            <a:ext cx="1166541" cy="15546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78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3.userapi.com/impg/Js-NkX5eOXVzfvsppArQi7-4coC-gN4k3bYBKQ/YHkk-butvRA.jpg?size=1100x1600&amp;quality=96&amp;sign=8663336e2bc1ddebc8747de3ae0268dd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2" y="123292"/>
            <a:ext cx="4545348" cy="6611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92150" y="260648"/>
            <a:ext cx="444434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Соболева 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(Андриянова)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Зинаида Егоровна,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ительница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Перми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потомок (4-ое колено)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Фёдора Перминова</a:t>
            </a:r>
            <a:b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(начало 19-го века,</a:t>
            </a:r>
            <a:endParaRPr lang="ru-RU" sz="4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прозвище –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Шабала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фоне 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Родового Древа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3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54.userapi.com/impg/U4ME7unLcivhHXcMk8SWiY_oSaZRSTj2hS65oA/Fs1E4nlQbgs.jpg?size=1600x980&amp;quality=96&amp;sign=c6b1865915aae0ccea7c239e33e482a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26905" cy="534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5661248"/>
            <a:ext cx="87269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часть родственников-потомков  4-го, 5-го, 6-го колен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Фёдора Перминова  на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Родового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Древа  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53.userapi.com/impg/zvqYvVsnT5v0Z_WnqEip1pvEhC9EvhSO4PSpFA/sj3DWfTscm8.jpg?size=1600x1168&amp;quality=96&amp;sign=e13847f24c80cdc52365628379444db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2" y="0"/>
            <a:ext cx="923475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66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553061" y="9149480"/>
            <a:ext cx="1526129" cy="649188"/>
          </a:xfrm>
          <a:prstGeom prst="ellipse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sun9-55.userapi.com/impg/cWZm0NSYe7fU-N2pFoHQFixVlrQ3xGgokrzLiA/s8yYYQhqYnM.jpg?size=1073x1080&amp;quality=96&amp;sign=9ae37df45fbd7717c46ecbc652c2fb1a&amp;type=album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650" r="1724" b="3489"/>
          <a:stretch/>
        </p:blipFill>
        <p:spPr bwMode="auto">
          <a:xfrm>
            <a:off x="4499990" y="116632"/>
            <a:ext cx="4536504" cy="4306203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Родовые энергии. сила рода (Юрий Паравян) / Проза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3"/>
            <a:ext cx="4104457" cy="2405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Родовые энергии. сила рода (Юрий Паравян) / Проза.ру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" t="88061" r="79791" b="4381"/>
          <a:stretch/>
        </p:blipFill>
        <p:spPr bwMode="auto">
          <a:xfrm>
            <a:off x="2703129" y="2049126"/>
            <a:ext cx="1609239" cy="441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андала Сила Ро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32093"/>
            <a:ext cx="2076745" cy="20767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un9-67.userapi.com/impg/zFKuRWXTFY6cHxGnrwaBhXiL9abnQ8UpArDB1Q/qfyxDyoAbZE.jpg?size=485x359&amp;quality=96&amp;sign=9fb6318d3c4e0d9cd7e37fa2f89e5d5d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03" b="-4674"/>
          <a:stretch/>
        </p:blipFill>
        <p:spPr bwMode="auto">
          <a:xfrm>
            <a:off x="151960" y="2780928"/>
            <a:ext cx="5102338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66.userapi.com/impg/kvSie_qb_DE0MLY6rcCxX9gXgbq_FflvCaNqNg/RPDGjsgIukY.jpg?size=1176x1600&amp;quality=96&amp;sign=17b5b2751332c7e42248f0317d494a70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0" t="14806" r="11683" b="38543"/>
          <a:stretch/>
        </p:blipFill>
        <p:spPr bwMode="auto">
          <a:xfrm>
            <a:off x="899592" y="188640"/>
            <a:ext cx="7524328" cy="648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53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ма Ермаков: Усьтӥськем но усьтымтэ — Удмурт дун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23545" cy="589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2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Жизнь и творчество Кузебая Герда - презентация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0" t="17192" r="14813" b="6109"/>
          <a:stretch/>
        </p:blipFill>
        <p:spPr bwMode="auto">
          <a:xfrm>
            <a:off x="539552" y="476672"/>
            <a:ext cx="2880320" cy="4176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Жизнь и творчество Кузебая Герда - презентация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4" t="26448" r="49210" b="18011"/>
          <a:stretch/>
        </p:blipFill>
        <p:spPr bwMode="auto">
          <a:xfrm>
            <a:off x="3779912" y="2276872"/>
            <a:ext cx="5081707" cy="37444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246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332657"/>
            <a:ext cx="8208912" cy="6525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Жаль не сохранилось записей о предках-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Родовое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древо   чтоб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восстановить.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Нет имён ушедших на зелёных ветках,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Но кого я знаю-нужно сохранить!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пишу с любовью имена и даты,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Чтоб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потомки знали о корнях своих.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Может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быть и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вспомнят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обо мне когда-то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о нашем дереве прочитают стих.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Что уйдём когда-нибудь стоит ли печалиться?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Новые побеги в кроне шелестят.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Значит родословная дальше продолжается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И пусть эти записи вечно сохранят!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Кто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родится в будущем -пожелаю искренне,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Меньше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веток сломанных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, счастливо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прожить,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Чтоб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не забывали вы те простые истины: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Надо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наше прошлое помнить и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любить!</a:t>
            </a:r>
          </a:p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								Валерий 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Злыгостин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87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12968" cy="648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«Наша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творческая семейная  деятельность 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изучению рода для укрепления своей семьи»  (конкурс названия!!!):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ЧЕГО  нужно изучать свой род?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Чему учусь  у своего рода?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 смогу улучшить?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Кого мы смогли объединить в своем Роду?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Какими талантами мы смогли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обменяться?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И ВИДЫ  ДЕЯТЕЛЬНОСТИ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Дополняем вместе):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Изучение родословных…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семейных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праздников.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сознанные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путешествия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Традиции – продолжение и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формирование.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Совместные посещения театров, выставок и др. +  прогулки …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края, где я родился (миссия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)… особенности края, события года в городе, республике, стране, мире…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изучение края, где я 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живу  (сектора).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Наглядность  (альбом, фото, презентация,  книжка-раскладушка  и др..</a:t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ФОРМУЛИРУЕМ ЦЕЛЬ ПРОЕКТА И ЕГО НАЗВАНИЕ.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221088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3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500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310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48"/>
          <a:stretch/>
        </p:blipFill>
        <p:spPr>
          <a:xfrm>
            <a:off x="3781522" y="270008"/>
            <a:ext cx="2513596" cy="35816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75"/>
          <a:stretch/>
        </p:blipFill>
        <p:spPr>
          <a:xfrm>
            <a:off x="74597" y="2420888"/>
            <a:ext cx="3581949" cy="18355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487" y="270008"/>
            <a:ext cx="2543656" cy="35816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040" y="4002885"/>
            <a:ext cx="3275856" cy="24568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371" y="4002885"/>
            <a:ext cx="1842669" cy="24568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3561"/>
          <a:stretch/>
        </p:blipFill>
        <p:spPr>
          <a:xfrm>
            <a:off x="133051" y="4492866"/>
            <a:ext cx="3594752" cy="20940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6" y="270008"/>
            <a:ext cx="3680550" cy="191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4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10598_30-p-foni-dlya-pauer-point-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74"/>
            <a:ext cx="9144000" cy="6929919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67"/>
          <a:stretch/>
        </p:blipFill>
        <p:spPr>
          <a:xfrm>
            <a:off x="90139" y="40173"/>
            <a:ext cx="4688526" cy="68178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97049" y="188640"/>
            <a:ext cx="2263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03637" y="742189"/>
            <a:ext cx="4188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подростках команды «Дети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Будущего»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принадлежности к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группе. </a:t>
            </a:r>
          </a:p>
          <a:p>
            <a:pPr marL="342900" indent="-342900">
              <a:buAutoNum type="arabicPeriod"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2.Формирование коллектива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единства ярких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индивидуальностей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требований Нового образования  современного этапа развития человечества).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03637" y="3327511"/>
            <a:ext cx="41524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в подростках  способности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в команде:  раскрывать, реализовывать и совершенствовать свою уникальность  согласно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предназначению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духовных ценностей, которые станут для молодёжи надёжным ориентиром в дальнейшей  жизни.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50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10598_30-p-foni-dlya-pauer-point-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3152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07417" y="548680"/>
            <a:ext cx="57290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7" y="3898126"/>
            <a:ext cx="86798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интереса к традициям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Рода;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составления Родового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Древа,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Родовой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Летописи, Архива;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ознакомление родственников с техниками  МНШУ по изучению предназначения и миссии человека  (матричный потенциал, история места рождения, график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Ганю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др.)</a:t>
            </a:r>
          </a:p>
          <a:p>
            <a:pPr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6" descr="Формирование семейных ценностей у молодеж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060" y="148267"/>
            <a:ext cx="3382259" cy="3732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744413" y="476672"/>
            <a:ext cx="1151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5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s://sun9-12.userapi.com/impg/jeTx2_yy2bIrqa5pY9oQdrHI69Y7bzaArWuybw/vOogxLd_FM4.jpg?size=1280x1275&amp;quality=96&amp;sign=d3a51493186c59faa43c2544195e3bec&amp;type=albu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t="7151" r="14035" b="9474"/>
          <a:stretch/>
        </p:blipFill>
        <p:spPr bwMode="auto">
          <a:xfrm>
            <a:off x="611560" y="476672"/>
            <a:ext cx="3168352" cy="3168352"/>
          </a:xfrm>
          <a:prstGeom prst="ellipse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3930774"/>
            <a:ext cx="86409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 даже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будучи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знакомы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Законом цикличности и самой циклограммой человеческого развития, выведенной Международной научной школой универсологии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Л.С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Выготский, Д.Б. Эльконин, В.А. Давыдов, Т.В. Драгунова и многие другие учёные-психологи  выделяют и характеризуют этот период именно в соответствии с универсологической циклограммой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332656"/>
            <a:ext cx="46805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Подростковый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 – время активного формирования личности. 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определяет дальнейшую</a:t>
            </a: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жизнь человека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акладываются основы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сознательного поведения,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формируются нравственные представления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установки,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вырабатываются  планы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будущее…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12968" cy="6275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«Наша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творческая семейная  деятельность 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изучению рода для укрепления своей семьи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ЧЕГО  нужно изучать свой род?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Чему учусь  у своего рода?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 смогу улучшить?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Кого мы смогли объединить в своем Роду? 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Какими талантами мы смогли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обменяться?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Подумайте, пожалуйста, над  формами</a:t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семейной деятельности.</a:t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конце встречи – сформулируем  ЦЕЛЬ проекта.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221088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8504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116632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задач: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238" y="692696"/>
            <a:ext cx="90695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Тренинги на развитие чувствования и сплочения.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с матричным потенциалом через формирование личного «Чемоданчика» и использование его в тренинге «Необитаемый остров».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с техникой «3 человечка» для выстраивания партнёрских отношений.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-Выстраивание деятельности по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уровням и 12 этапам.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заездов и молодёжных слётов на территории Наукограда «Сириус» и Чудограда «Орион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со славянскими практиками «ладить» и «яриться».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Освоение значения хороводов.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Ознакомление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методами изучения Рода…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5"/>
          <a:stretch/>
        </p:blipFill>
        <p:spPr>
          <a:xfrm>
            <a:off x="539552" y="4478348"/>
            <a:ext cx="3432658" cy="221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8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0648"/>
            <a:ext cx="9107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4709" y="246063"/>
            <a:ext cx="9178709" cy="649408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 Пермского края.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</a:p>
          <a:p>
            <a:pPr algn="ctr"/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осознания подрастающим поколением единства понятий 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Семья – Род - Народ.</a:t>
            </a: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в данном направлении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Нового Образования Урала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экспериментальных площадках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Наукоград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«Сириус»  (Удмуртская республика) и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Чудоград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«Орион»  (Пермский край).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7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4251" y="192318"/>
            <a:ext cx="87524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Урала </a:t>
            </a:r>
          </a:p>
        </p:txBody>
      </p:sp>
      <p:pic>
        <p:nvPicPr>
          <p:cNvPr id="9" name="Picture 4" descr="C:\Users\Надежда\Desktop\2020-04-29_1346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2" t="-266" r="6665" b="-7414"/>
          <a:stretch/>
        </p:blipFill>
        <p:spPr bwMode="auto">
          <a:xfrm rot="166926">
            <a:off x="223097" y="2713678"/>
            <a:ext cx="1356119" cy="169994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un9-24.userapi.com/impg/i0xd0wZVKAyVJ8QJoZFCfrWmNK6xNTKzKnDh2w/W3g4fe8BKoY.jpg?size=810x1080&amp;quality=96&amp;sign=7af2e28603c474788e71fcbb5f8ab699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5" t="16916" r="53652" b="58526"/>
          <a:stretch/>
        </p:blipFill>
        <p:spPr bwMode="auto">
          <a:xfrm rot="725027">
            <a:off x="240412" y="4663880"/>
            <a:ext cx="1457794" cy="19428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Надежда\Desktop\2020-04-29_13454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9" r="17382" b="13119"/>
          <a:stretch/>
        </p:blipFill>
        <p:spPr bwMode="auto">
          <a:xfrm>
            <a:off x="7504410" y="590687"/>
            <a:ext cx="1512168" cy="19597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Надежда\Desktop\IMG-20200217-WA00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8" t="21216" r="8844" b="36144"/>
          <a:stretch/>
        </p:blipFill>
        <p:spPr bwMode="auto">
          <a:xfrm>
            <a:off x="7392718" y="2802501"/>
            <a:ext cx="1686919" cy="19787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Надежда\Desktop\личное\я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9" t="46716" r="37997" b="8172"/>
          <a:stretch/>
        </p:blipFill>
        <p:spPr bwMode="auto">
          <a:xfrm>
            <a:off x="137518" y="590687"/>
            <a:ext cx="1380100" cy="18756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71600" y="715539"/>
            <a:ext cx="304164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</a:t>
            </a:r>
            <a:r>
              <a:rPr lang="ru-RU" sz="24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Тютикова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Чайковский,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«Ступени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взросления»;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Многомерие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миров».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1425" y="1275481"/>
            <a:ext cx="42133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Киселёва  </a:t>
            </a:r>
            <a:endParaRPr lang="ru-RU" sz="24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Ижевск, «Учитель Будущего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контексте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Картины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формирования Школы Будущего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 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73043" y="4368388"/>
            <a:ext cx="68206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Рыжакова</a:t>
            </a:r>
          </a:p>
          <a:p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г.Чайковский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«Сила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 в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процессе формирования  личностных качеств 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Лидера Новой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Эпохи»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9673" y="2930408"/>
            <a:ext cx="537811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Кулакова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Пермь, «Технология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личности на примерах 12 подвигов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Уральских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богатырей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 «Роль  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  наследия Урала  в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Лидера Новой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Эпохи».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19673" y="5532888"/>
            <a:ext cx="77723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Титова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 Завьялово УР,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воспитания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девочки-подростка в соответствии с её предназначением».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70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6632"/>
            <a:ext cx="87849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 Будущего»</a:t>
            </a:r>
            <a:endParaRPr lang="ru-RU" sz="1200" u="sng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816300"/>
            <a:ext cx="2742331" cy="20567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3125923"/>
            <a:ext cx="2667178" cy="13873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t="14468" r="10407" b="13453"/>
          <a:stretch/>
        </p:blipFill>
        <p:spPr>
          <a:xfrm>
            <a:off x="107506" y="4718604"/>
            <a:ext cx="2753809" cy="20334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3" b="16479"/>
          <a:stretch/>
        </p:blipFill>
        <p:spPr>
          <a:xfrm>
            <a:off x="2926003" y="3669871"/>
            <a:ext cx="3301516" cy="14356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" t="25772" r="13656" b="-9766"/>
          <a:stretch/>
        </p:blipFill>
        <p:spPr>
          <a:xfrm>
            <a:off x="2926003" y="5250230"/>
            <a:ext cx="3367605" cy="14439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8" b="7378"/>
          <a:stretch/>
        </p:blipFill>
        <p:spPr>
          <a:xfrm>
            <a:off x="6467339" y="3574985"/>
            <a:ext cx="2516942" cy="2808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61315" y="629980"/>
            <a:ext cx="6425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73" y="217311"/>
            <a:ext cx="4314780" cy="323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396240" algn="l"/>
              </a:tabLst>
            </a:pP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ТЕМЫ </a:t>
            </a:r>
          </a:p>
        </p:txBody>
      </p:sp>
      <p:pic>
        <p:nvPicPr>
          <p:cNvPr id="10" name="Picture 2" descr="Презентация Формирование семейных ценностей доклад, проек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77" r="58106"/>
          <a:stretch/>
        </p:blipFill>
        <p:spPr bwMode="auto">
          <a:xfrm>
            <a:off x="5220071" y="2522806"/>
            <a:ext cx="3203848" cy="286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3" y="722313"/>
            <a:ext cx="5328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Кризис Семьи-Рода-Народа-Человечества.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представления о роли мужчины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женщины</a:t>
            </a:r>
          </a:p>
          <a:p>
            <a:pPr lvl="0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Союзе, называемом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браком.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поколений оторваны от своих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корней.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знают свое предназначение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своё место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роль в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нём. 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поддерживаются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родственниками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семьях нет глубоких, постоянных,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согласованных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отношений.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3" y="4138634"/>
            <a:ext cx="53285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 преобладают  гражданские браки.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Существует свобода заключения и расторжения браков.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Увеличиваются нуклеарные  (бесплодные, не производящие детей) семьи.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Многодетных семей с тремя и более детьми по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статистич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данным всего 7%.</a:t>
            </a:r>
          </a:p>
        </p:txBody>
      </p:sp>
      <p:pic>
        <p:nvPicPr>
          <p:cNvPr id="2050" name="Picture 2" descr="Основные причины кризиса современной семьи. Семья в современном обществе 4  характеристика кризиса развития современной семь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255" y="97064"/>
            <a:ext cx="3501481" cy="233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8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828600" y="4747136"/>
            <a:ext cx="132159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3" y="5395738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6632"/>
            <a:ext cx="8568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 укрепления семейных – родовых – народных  ценностей:</a:t>
            </a:r>
            <a:endParaRPr lang="ru-RU" sz="2400" u="sng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86" y="998873"/>
            <a:ext cx="2562248" cy="19216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3125923"/>
            <a:ext cx="2667178" cy="13873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t="14468" r="10407" b="13453"/>
          <a:stretch/>
        </p:blipFill>
        <p:spPr>
          <a:xfrm>
            <a:off x="107506" y="4718604"/>
            <a:ext cx="2753809" cy="20334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87824" y="783062"/>
            <a:ext cx="60486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семейных заездов и молодёжных слётов на территории Наукограда «Сириус» и Чудограда «Орион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Постоянная связь с родителями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Индивидуальное  консультирование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Семейные мастер-классы.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Ярмарок семейных достижений.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Организация совместных семинаров - практикумов для подростков и их родителей. 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с родологией наставников.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Кузьмины Ольга и Владимир – семинар «Искусство быть вместе.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Анна Емельянова «Преображение женской сути» - семинар на основе фильмов-сказок.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ПЕРСПЕКТИВЕ: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Открытие онлайн Родительского клуба «Искусство быть родителем».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с методами изучения рода, родительского сценария.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7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18771</TotalTime>
  <Words>1078</Words>
  <Application>Microsoft Office PowerPoint</Application>
  <PresentationFormat>Экран (4:3)</PresentationFormat>
  <Paragraphs>181</Paragraphs>
  <Slides>40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Пользователь</cp:lastModifiedBy>
  <cp:revision>254</cp:revision>
  <dcterms:created xsi:type="dcterms:W3CDTF">2021-06-15T07:28:38Z</dcterms:created>
  <dcterms:modified xsi:type="dcterms:W3CDTF">2023-03-28T10:08:06Z</dcterms:modified>
</cp:coreProperties>
</file>